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73" r:id="rId5"/>
    <p:sldId id="274" r:id="rId6"/>
    <p:sldId id="272" r:id="rId7"/>
    <p:sldId id="268" r:id="rId8"/>
    <p:sldId id="271" r:id="rId9"/>
    <p:sldId id="275" r:id="rId10"/>
    <p:sldId id="276" r:id="rId11"/>
    <p:sldId id="262" r:id="rId12"/>
    <p:sldId id="263" r:id="rId13"/>
    <p:sldId id="264" r:id="rId14"/>
    <p:sldId id="265" r:id="rId15"/>
    <p:sldId id="280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1CBE7-4F0F-464A-9F5C-D9903AF82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EFB0B-3293-4796-880C-3761AAFA8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680CB-6AD6-46A8-9137-AB18CD136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5D197-78CA-4714-9E72-FE5B1B805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170DD-B85F-481E-A121-071AFBA7A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6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F4462-52C7-436C-A537-91D31A06E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C5C1A-5AFF-4D01-A09A-3CF932AB9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5A579-E222-45C0-B933-2A8F4C714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42FF0-DF54-4FDB-B28A-5C5D5F689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7BBBB-65B6-46AA-A815-78D788DB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88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4BF1DD-F6C8-4FB9-9A3B-D50BE16540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F7E11E-5ADD-4390-99A9-A24AE55AE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6CE8C-09DC-468B-929D-4E2CC5F7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C9484-708E-48FA-A090-BDA489502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FDB01-5D6D-4AA5-96F8-4514FF51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40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241B4-01D1-440F-8531-7622EFE3F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C6678-6BFA-43A9-8724-7BABF5B67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7C44B-8A2F-400B-8231-DFE057A7F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9B0B9-86BD-4AB2-BCF9-BC6932CD5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5188B-FC54-4F47-954F-C7E4E916F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23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2F932-B219-4501-9DB4-69A4C18BA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08203-ABA5-4024-B152-18470F8A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F6E0D-0693-4CF4-B6F7-20C4FD59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6101D-7230-4938-9150-473366FB6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2C57B-09C8-4474-8D5F-5292ABC68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84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34C54-DCE8-424F-8431-4407D9E7C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17ED7-A300-41D2-BC8C-8B32E25397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259171-765C-437E-9374-01BFBEED0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F6E1A-E2D9-4731-8617-7AA4BC927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007C8-6A44-43CC-82AD-6CB9CEC75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E2794C-4B86-4570-8195-6CF20AE6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67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0C870-24CD-4D4D-B4B8-360CF97F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D6281-3776-4350-A2E1-571061EA8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7C8669-2966-421B-838F-847B574A9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7F490B-ABB0-4F15-93D9-7F371E7FA6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9DBD3E-F47B-4B85-8B12-78511DC70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3F841-FFD7-4E40-9391-F75F80EE3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C31904-38A3-48DD-AD35-6FB7ADE55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13303A-D441-4F50-B50B-3F0BCBD9A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D30B6-5796-43D9-8DA2-5797E2A6B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5A2EA-559F-42EB-9CE4-D5CE73C62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F7C815-A1FC-43C5-874E-9F917C5F7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22602-FC49-4710-993E-8E0419323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1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D94457-6253-4C69-994C-D161A0C10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ECDA7E-257B-47A2-9CA3-78BE14C9B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5F399-6931-49E5-AB61-6D4009BB0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5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C7A83-4965-49C3-854B-7659A8A27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B4206-1B6D-40FF-B4AF-8F37148D0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D499A-FE81-4308-8531-12A4C7C01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9D4D1E-27F1-49F9-8534-8F349D748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61D17-97E7-45B3-A878-E8D8F53C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1C13E3-3EBA-438C-9214-8BD46DCE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20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E43FC-474D-4A51-BB5B-CE28CCCFC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ECABF7-9E0E-4370-BADF-CB795C6DEA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9A5D2-33C2-4778-9788-9B995DCF1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B03B9F-7ACC-4A97-875C-D02F01A82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9D865-92DA-4F13-AA1C-3DF6CFC25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A258-6A4D-4313-AF2C-0F27DE365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7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BC59D8-E4CB-47AB-9427-B3BD6F44E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46B0D-C312-41F6-A08F-D6DB5D43A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857E0-8E0A-4F0D-B66E-17F9DCE986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0A41-0C5E-4D25-9DF9-FB9AED884240}" type="datetimeFigureOut">
              <a:rPr lang="en-US" smtClean="0"/>
              <a:pPr/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C6229-8602-42EA-97EA-E46A7D2725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B7586-3ACA-4862-9813-9B58085A5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E397B-60EF-47F5-99A1-5695BF9E15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7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79D89-EE97-415B-A550-70097E0548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2963"/>
            <a:ext cx="9144000" cy="1757779"/>
          </a:xfrm>
        </p:spPr>
        <p:txBody>
          <a:bodyPr>
            <a:normAutofit/>
          </a:bodyPr>
          <a:lstStyle/>
          <a:p>
            <a:r>
              <a:rPr lang="sr-Cyrl-RS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НАСИЉЕ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6451EB-9F30-4B12-B5A5-1D4BF5003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2113" y="3602038"/>
            <a:ext cx="6245525" cy="1655762"/>
          </a:xfrm>
        </p:spPr>
        <p:txBody>
          <a:bodyPr>
            <a:normAutofit/>
          </a:bodyPr>
          <a:lstStyle/>
          <a:p>
            <a:pPr algn="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Припремила</a:t>
            </a: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Лидија Влајковић, педагог   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122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latin typeface="+mn-lt"/>
              </a:rPr>
              <a:t>Знаци који говоре да се неко понаша насилно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sr-Cyrl-CS" sz="7200" dirty="0" smtClean="0"/>
              <a:t>наглих је реакција;</a:t>
            </a:r>
          </a:p>
          <a:p>
            <a:r>
              <a:rPr lang="sr-Cyrl-CS" sz="7200" dirty="0" smtClean="0"/>
              <a:t>имају жељу за владањем, за моћи и контролом туђег понашања</a:t>
            </a:r>
          </a:p>
          <a:p>
            <a:r>
              <a:rPr lang="sr-Cyrl-CS" sz="7200" dirty="0" smtClean="0"/>
              <a:t>показују непријатељство према околини</a:t>
            </a:r>
          </a:p>
          <a:p>
            <a:r>
              <a:rPr lang="sr-Cyrl-CS" sz="7200" dirty="0" smtClean="0"/>
              <a:t>имају мањак саосећања</a:t>
            </a:r>
          </a:p>
          <a:p>
            <a:r>
              <a:rPr lang="sr-Cyrl-CS" sz="7200" dirty="0" smtClean="0"/>
              <a:t>теже за остваривњем користи (материјалне)</a:t>
            </a:r>
          </a:p>
          <a:p>
            <a:r>
              <a:rPr lang="sr-Cyrl-CS" sz="7200" dirty="0" smtClean="0"/>
              <a:t>имају позитивно, чак “високо” мишљење о себи</a:t>
            </a:r>
          </a:p>
          <a:p>
            <a:r>
              <a:rPr lang="sr-Cyrl-CS" sz="7200" dirty="0" smtClean="0"/>
              <a:t>арогантн</a:t>
            </a:r>
            <a:r>
              <a:rPr lang="sr-Cyrl-RS" sz="7200" dirty="0" smtClean="0"/>
              <a:t>и</a:t>
            </a:r>
            <a:r>
              <a:rPr lang="sr-Cyrl-CS" sz="7200" dirty="0" smtClean="0"/>
              <a:t> су</a:t>
            </a:r>
          </a:p>
          <a:p>
            <a:r>
              <a:rPr lang="sr-Cyrl-CS" sz="7200" dirty="0" smtClean="0"/>
              <a:t>у такмичењу су хвалисави победници, а лоши губитници</a:t>
            </a:r>
          </a:p>
          <a:p>
            <a:r>
              <a:rPr lang="sr-Cyrl-CS" sz="7200" dirty="0" smtClean="0"/>
              <a:t>просечно или испод просека су омиљена међу вршњацима</a:t>
            </a:r>
          </a:p>
          <a:p>
            <a:r>
              <a:rPr lang="sr-Cyrl-CS" sz="7200" dirty="0" smtClean="0"/>
              <a:t>физички су јача, снажнија, крупнија</a:t>
            </a:r>
          </a:p>
          <a:p>
            <a:r>
              <a:rPr lang="sr-Cyrl-CS" sz="7200" dirty="0" smtClean="0"/>
              <a:t>имају позитивно, чак “високо” мишљење о себи</a:t>
            </a:r>
          </a:p>
          <a:p>
            <a:r>
              <a:rPr lang="sr-Cyrl-CS" sz="7200" dirty="0" smtClean="0"/>
              <a:t>арогантна су</a:t>
            </a:r>
          </a:p>
          <a:p>
            <a:r>
              <a:rPr lang="sr-Cyrl-CS" sz="7200" dirty="0" smtClean="0"/>
              <a:t>у такмичењу су хвалисави победници, а лоши губитници</a:t>
            </a:r>
          </a:p>
          <a:p>
            <a:r>
              <a:rPr lang="sr-Cyrl-CS" sz="7200" dirty="0" smtClean="0"/>
              <a:t>просечно или испод просека су омиљена међу вршњацима</a:t>
            </a:r>
          </a:p>
          <a:p>
            <a:r>
              <a:rPr lang="sr-Cyrl-CS" sz="7200" dirty="0" smtClean="0"/>
              <a:t>физички су јача, снажнија, крупнија</a:t>
            </a:r>
            <a:endParaRPr lang="en-US" sz="7200" dirty="0" smtClean="0"/>
          </a:p>
          <a:p>
            <a:endParaRPr lang="sr-Cyrl-CS" dirty="0" smtClean="0"/>
          </a:p>
          <a:p>
            <a:pPr>
              <a:buNone/>
            </a:pPr>
            <a:endParaRPr lang="sr-Cyrl-C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1A9E9-6433-4704-80FC-4E2A9CE97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Шта све могу бити фактори да се насиље појави ?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0A03D-CEB8-4BDD-9DE9-BD7A99AEF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Породично окружење</a:t>
            </a:r>
          </a:p>
          <a:p>
            <a:pPr>
              <a:buNone/>
            </a:pPr>
            <a:endParaRPr lang="sr-Cyrl-CS" dirty="0" smtClean="0"/>
          </a:p>
          <a:p>
            <a:r>
              <a:rPr lang="sr-Cyrl-CS" dirty="0" smtClean="0"/>
              <a:t>Утицај вршњака</a:t>
            </a:r>
          </a:p>
          <a:p>
            <a:pPr>
              <a:buNone/>
            </a:pPr>
            <a:endParaRPr lang="sr-Cyrl-CS" dirty="0" smtClean="0"/>
          </a:p>
          <a:p>
            <a:r>
              <a:rPr lang="sr-Cyrl-CS" dirty="0" smtClean="0"/>
              <a:t>Утицај медија</a:t>
            </a:r>
          </a:p>
          <a:p>
            <a:pPr>
              <a:buNone/>
            </a:pPr>
            <a:endParaRPr lang="sr-Cyrl-CS" dirty="0" smtClean="0"/>
          </a:p>
          <a:p>
            <a:r>
              <a:rPr lang="sr-Cyrl-CS" dirty="0" smtClean="0"/>
              <a:t>Карактеристике друштва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7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A1448-7A87-4724-90B5-56E5A2145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latin typeface="+mn-lt"/>
              </a:rPr>
              <a:t>Шта школе треба да учине на смањењу насиља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B0A41-92D1-457C-A966-5388783A4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sr-Cyrl-CS" dirty="0" smtClean="0"/>
              <a:t>Стварање сарадничке и добронамерне атмосфере међу децом, у којој се насиље не толерише</a:t>
            </a:r>
          </a:p>
          <a:p>
            <a:pPr>
              <a:lnSpc>
                <a:spcPct val="80000"/>
              </a:lnSpc>
            </a:pPr>
            <a:r>
              <a:rPr lang="sr-Cyrl-CS" dirty="0" smtClean="0"/>
              <a:t>Стварање услова за учење и развијање добрих “животних вештина” за сву децу</a:t>
            </a:r>
          </a:p>
          <a:p>
            <a:pPr>
              <a:lnSpc>
                <a:spcPct val="80000"/>
              </a:lnSpc>
            </a:pPr>
            <a:r>
              <a:rPr lang="sr-Cyrl-CS" dirty="0" smtClean="0"/>
              <a:t>Успостављање школских правила</a:t>
            </a:r>
          </a:p>
          <a:p>
            <a:pPr>
              <a:lnSpc>
                <a:spcPct val="80000"/>
              </a:lnSpc>
            </a:pPr>
            <a:r>
              <a:rPr lang="sr-Cyrl-CS" dirty="0" smtClean="0"/>
              <a:t>Стварање услова за поштовање донетих правила</a:t>
            </a:r>
          </a:p>
          <a:p>
            <a:r>
              <a:rPr lang="sr-Cyrl-CS" dirty="0" smtClean="0"/>
              <a:t>Примена конструктивних поступака када се правила не поштују (реституција, медијација, вођени дијалог..)</a:t>
            </a:r>
          </a:p>
          <a:p>
            <a:r>
              <a:rPr lang="sr-Cyrl-CS" dirty="0" smtClean="0"/>
              <a:t>Сарадња наставника, родитеља, стручњака и локалне заједнице, формирањем мрежа заштите од насилног понашања</a:t>
            </a:r>
          </a:p>
          <a:p>
            <a:r>
              <a:rPr lang="sr-Cyrl-CS" dirty="0" smtClean="0"/>
              <a:t>Осигурање физичке безбедности деце</a:t>
            </a:r>
          </a:p>
          <a:p>
            <a:r>
              <a:rPr lang="sr-Cyrl-CS" dirty="0" smtClean="0"/>
              <a:t>Формирање вршњачких тимова којима се деца/млади оснажују за савезништво у супростављању насиљу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169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400B1-4163-46B6-BAE5-8ACA6558A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latin typeface="+mn-lt"/>
              </a:rPr>
              <a:t>“Животне вештине”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81153-D535-441C-AAA8-1FC22FE9C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sr-Cyrl-CS" dirty="0" smtClean="0"/>
              <a:t>Свест о себи – знати своје добре стране, препознати осећања</a:t>
            </a:r>
          </a:p>
          <a:p>
            <a:r>
              <a:rPr lang="sr-Cyrl-CS" dirty="0" smtClean="0"/>
              <a:t>Разумевање других – емпатија</a:t>
            </a:r>
          </a:p>
          <a:p>
            <a:r>
              <a:rPr lang="sr-Cyrl-CS" dirty="0" smtClean="0"/>
              <a:t>Разумевање сопствене природе</a:t>
            </a:r>
          </a:p>
          <a:p>
            <a:r>
              <a:rPr lang="sr-Cyrl-CS" dirty="0" smtClean="0"/>
              <a:t>Доношење одговорних одлука</a:t>
            </a:r>
          </a:p>
          <a:p>
            <a:r>
              <a:rPr lang="sr-Cyrl-CS" dirty="0" smtClean="0"/>
              <a:t>Грађење здравих односа – рећи НЕ негативним притисцима других (нарочито вршњака) и радити на конструктивном решавању конфликата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13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12BA-6A3C-4E71-B819-723415E5F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800" b="1" dirty="0" smtClean="0"/>
              <a:t>Коме се обратити ?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1FC45-35AC-406E-A9DC-E5A715F45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491"/>
            <a:ext cx="10515600" cy="471047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  </a:t>
            </a:r>
            <a:r>
              <a:rPr lang="en-US" sz="3200" dirty="0" smtClean="0"/>
              <a:t> </a:t>
            </a:r>
            <a:r>
              <a:rPr lang="ru-RU" sz="3200" dirty="0" smtClean="0"/>
              <a:t> </a:t>
            </a:r>
            <a:r>
              <a:rPr lang="ru-RU" sz="7000" b="1" dirty="0" smtClean="0">
                <a:solidFill>
                  <a:srgbClr val="FF0000"/>
                </a:solidFill>
              </a:rPr>
              <a:t>Унутрашња заштитна мрежа:</a:t>
            </a:r>
          </a:p>
          <a:p>
            <a:pPr>
              <a:buNone/>
            </a:pPr>
            <a:r>
              <a:rPr lang="ru-RU" sz="3200" b="1" dirty="0" smtClean="0"/>
              <a:t>ДЕЖУРНИ НАСТАВНИК - </a:t>
            </a:r>
            <a:r>
              <a:rPr lang="ru-RU" sz="3200" dirty="0" smtClean="0"/>
              <a:t>дежура у складу са распоредом; - уочава и пријављује случај; - покреће процес заштите детета (реагује одмах у случају насилног понашања, користећи неку од стратегија; - обавештава одељењског старешину о случају; - евидентира случај; - сарађује са Тимом за заштиту деце од насиља</a:t>
            </a:r>
          </a:p>
          <a:p>
            <a:pPr>
              <a:buNone/>
            </a:pPr>
            <a:r>
              <a:rPr lang="ru-RU" sz="3200" dirty="0" smtClean="0"/>
              <a:t> </a:t>
            </a:r>
            <a:r>
              <a:rPr lang="ru-RU" sz="3200" b="1" dirty="0" smtClean="0"/>
              <a:t>ОДЕЉЕЊСКИ СТАРЕШИНА </a:t>
            </a:r>
            <a:r>
              <a:rPr lang="ru-RU" sz="3200" dirty="0" smtClean="0"/>
              <a:t>- уочава случајеве насилног понашања и реагује одмах; - учествује у процесу заштите деце; - разговара са учесницима насиља; - информише родитеље и сарађује са њима; - по потреби, сарађује са Тимом за заштиту деце од насиља; - прати ефекте предузетих мера; - евидентира случај и води документацију; - по потреби, комуницира са релевантним установама </a:t>
            </a:r>
          </a:p>
          <a:p>
            <a:pPr>
              <a:buNone/>
            </a:pPr>
            <a:r>
              <a:rPr lang="ru-RU" sz="3200" b="1" dirty="0" smtClean="0"/>
              <a:t>ТИМ </a:t>
            </a:r>
            <a:r>
              <a:rPr lang="ru-RU" sz="3200" dirty="0" smtClean="0"/>
              <a:t>- уочава случајеве насилног понашања; - покреће процес заштите детета, реагује одмах; - обавештава одељењског старешину и сарађује са њим; - по потреби, разговара са родитељима; - пружа помоћ и подршку ученицима, наставницима; - разматра случај (2. и 3. ниво) и осмишљава мере заштите; - обавља консултације, предлаже заштитне мере, прати ефекте предузетих мера; - по потреби, сарађује са другим установама; - евидентира случај.</a:t>
            </a:r>
          </a:p>
          <a:p>
            <a:pPr>
              <a:buNone/>
            </a:pPr>
            <a:r>
              <a:rPr lang="ru-RU" sz="3200" b="1" dirty="0" smtClean="0"/>
              <a:t>ПП СЛУЖБА </a:t>
            </a:r>
            <a:r>
              <a:rPr lang="ru-RU" sz="3200" dirty="0" smtClean="0"/>
              <a:t>- уочава случајеве насилног понашања; - покреће процес заштите детета, реагује одмах; - обавештавају одељењског старешину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55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Спољашња заштитна мрежа: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9189" y="182562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ru-RU" sz="2200" b="1" dirty="0" smtClean="0"/>
              <a:t>ДОМ ЗДРАВЉА </a:t>
            </a:r>
          </a:p>
          <a:p>
            <a:r>
              <a:rPr lang="ru-RU" sz="2200" dirty="0" smtClean="0"/>
              <a:t> </a:t>
            </a:r>
            <a:r>
              <a:rPr lang="ru-RU" sz="2200" b="1" dirty="0" smtClean="0"/>
              <a:t>МИНИСТАРСТВО УНУТРАШЊИХ ПОСЛОВА</a:t>
            </a:r>
            <a:r>
              <a:rPr lang="ru-RU" sz="2200" b="1" smtClean="0"/>
              <a:t>, ШКОЛСКИ ПОЛИЦАЈАЦ </a:t>
            </a:r>
            <a:r>
              <a:rPr lang="ru-RU" sz="2200" dirty="0" smtClean="0"/>
              <a:t>– у случајевима када је детету потребна физичка заштита или када постоји сумња да је учињено кривицно дело или прекршај; </a:t>
            </a:r>
          </a:p>
          <a:p>
            <a:r>
              <a:rPr lang="ru-RU" sz="2200" b="1" dirty="0" smtClean="0"/>
              <a:t>ЦЕНТАР ЗА СОЦИЈАЛНИ РАД </a:t>
            </a:r>
            <a:r>
              <a:rPr lang="ru-RU" sz="2200" dirty="0" smtClean="0"/>
              <a:t>– у року од три наредна радна дана од дана дешавања насиља. </a:t>
            </a:r>
          </a:p>
          <a:p>
            <a:pPr>
              <a:buNone/>
            </a:pPr>
            <a:r>
              <a:rPr lang="ru-RU" sz="2200" dirty="0" smtClean="0"/>
              <a:t>Подношење пријаве надлежној служби обавеза је директора установе.</a:t>
            </a:r>
          </a:p>
          <a:p>
            <a:pPr>
              <a:buNone/>
            </a:pPr>
            <a:r>
              <a:rPr lang="ru-RU" sz="2200" dirty="0" smtClean="0"/>
              <a:t>Пријава се подноси у усменој и писаној форми. </a:t>
            </a:r>
          </a:p>
          <a:p>
            <a:pPr>
              <a:buNone/>
            </a:pPr>
            <a:r>
              <a:rPr lang="ru-RU" sz="2200" dirty="0" smtClean="0"/>
              <a:t>Пријава садржи податке о ученику и породици, који су у том моменту познати, и разлоге за упућивање. </a:t>
            </a:r>
          </a:p>
          <a:p>
            <a:pPr>
              <a:buNone/>
            </a:pPr>
            <a:r>
              <a:rPr lang="ru-RU" sz="2200" dirty="0" smtClean="0"/>
              <a:t> Пре пријаве потребно је обавити разговор са родитељима, осим ако тим установе процени да ће тиме бити угрожена безбедност ученика.</a:t>
            </a:r>
          </a:p>
          <a:p>
            <a:r>
              <a:rPr lang="ru-RU" sz="2200" b="1" dirty="0" smtClean="0"/>
              <a:t>ПЛАТФОРМА ЧУВАМ ТЕ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8800" b="1" dirty="0" smtClean="0"/>
              <a:t>И ЗАТО</a:t>
            </a:r>
            <a:endParaRPr lang="en-US" sz="8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3593" cy="435133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 descr="C:\Users\PP sluzba\Desktop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840" y="1466193"/>
            <a:ext cx="11619187" cy="4776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F1DC-148C-4BB8-B06A-D3A459ED4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6000" dirty="0" smtClean="0">
                <a:latin typeface="+mn-lt"/>
                <a:cs typeface="Times New Roman" panose="02020603050405020304" pitchFamily="18" charset="0"/>
              </a:rPr>
              <a:t>Шта је насиље ?</a:t>
            </a:r>
            <a:endParaRPr lang="en-US" sz="60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01BA0-C3B2-42BD-AAAE-E03B75AF7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Насиље је </a:t>
            </a:r>
            <a:r>
              <a:rPr lang="sr-Cyrl-CS" b="1" dirty="0" smtClean="0"/>
              <a:t>грубо понашање</a:t>
            </a:r>
            <a:r>
              <a:rPr lang="sr-Cyrl-CS" dirty="0" smtClean="0"/>
              <a:t>, често врло агресивно, траје </a:t>
            </a:r>
            <a:r>
              <a:rPr lang="sr-Cyrl-CS" b="1" dirty="0" smtClean="0"/>
              <a:t>дуже</a:t>
            </a:r>
            <a:r>
              <a:rPr lang="sr-Cyrl-CS" dirty="0" smtClean="0"/>
              <a:t> време, постоји </a:t>
            </a:r>
            <a:r>
              <a:rPr lang="sr-Cyrl-CS" b="1" dirty="0" smtClean="0"/>
              <a:t>свесна намера</a:t>
            </a:r>
            <a:r>
              <a:rPr lang="sr-Cyrl-CS" dirty="0" smtClean="0"/>
              <a:t> да се одређена особа или група </a:t>
            </a:r>
            <a:r>
              <a:rPr lang="sr-Cyrl-CS" b="1" dirty="0" smtClean="0"/>
              <a:t>повреди</a:t>
            </a:r>
            <a:r>
              <a:rPr lang="sr-Cyrl-CS" dirty="0" smtClean="0"/>
              <a:t>, да јој се нанесе психичка, физичка, или материјална бол/ штета.</a:t>
            </a:r>
          </a:p>
          <a:p>
            <a:r>
              <a:rPr lang="sr-Cyrl-CS" b="1" dirty="0" smtClean="0"/>
              <a:t>Понавља се</a:t>
            </a:r>
            <a:r>
              <a:rPr lang="sr-Cyrl-CS" dirty="0" smtClean="0"/>
              <a:t>, има исти садржај, усмерена је на исту особу, групу или објекат. Насилно понашање је викање, ударање, лупање, вређање, протествовање, свађе са свима, а највише са одраслима.</a:t>
            </a: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3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latin typeface="+mn-lt"/>
              </a:rPr>
              <a:t>Врсте насиља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sz="3200" b="1" dirty="0" smtClean="0"/>
              <a:t>Вербално</a:t>
            </a:r>
            <a:r>
              <a:rPr lang="sr-Cyrl-CS" sz="3200" dirty="0" smtClean="0"/>
              <a:t> – </a:t>
            </a:r>
            <a:r>
              <a:rPr lang="sr-Cyrl-CS" dirty="0" smtClean="0"/>
              <a:t>ругање, омаловажавање, вређање, добацивање, исмевање</a:t>
            </a:r>
          </a:p>
          <a:p>
            <a:r>
              <a:rPr lang="sr-Cyrl-CS" sz="3200" b="1" dirty="0" smtClean="0"/>
              <a:t>Физичко</a:t>
            </a:r>
            <a:r>
              <a:rPr lang="sr-Cyrl-CS" sz="3200" dirty="0" smtClean="0"/>
              <a:t> – </a:t>
            </a:r>
            <a:r>
              <a:rPr lang="sr-Cyrl-CS" dirty="0" smtClean="0"/>
              <a:t>ударање, гурање, рушење, отимање и уништавање ствари</a:t>
            </a:r>
          </a:p>
          <a:p>
            <a:r>
              <a:rPr lang="sr-Cyrl-CS" sz="3200" b="1" dirty="0" smtClean="0"/>
              <a:t>Социјално</a:t>
            </a:r>
            <a:r>
              <a:rPr lang="sr-Cyrl-CS" sz="3200" dirty="0" smtClean="0"/>
              <a:t> – </a:t>
            </a:r>
            <a:r>
              <a:rPr lang="sr-Cyrl-CS" dirty="0" smtClean="0"/>
              <a:t>оговарање,избегавање, игнорисање, изоловање,ширење лажи и гласина</a:t>
            </a:r>
          </a:p>
          <a:p>
            <a:r>
              <a:rPr lang="sr-Cyrl-CS" sz="3200" b="1" dirty="0" smtClean="0"/>
              <a:t>Психичко</a:t>
            </a:r>
            <a:r>
              <a:rPr lang="sr-Cyrl-CS" sz="3200" dirty="0" smtClean="0"/>
              <a:t> – </a:t>
            </a:r>
            <a:r>
              <a:rPr lang="sr-Cyrl-CS" dirty="0" smtClean="0"/>
              <a:t>претећи погледи, гримасе, ухођење, изнуђивање, уцењивање</a:t>
            </a:r>
          </a:p>
          <a:p>
            <a:r>
              <a:rPr lang="sr-Cyrl-CS" sz="3200" b="1" dirty="0" smtClean="0"/>
              <a:t>Сексуално</a:t>
            </a:r>
            <a:r>
              <a:rPr lang="sr-Cyrl-CS" sz="3200" dirty="0" smtClean="0"/>
              <a:t> – </a:t>
            </a:r>
            <a:r>
              <a:rPr lang="sr-Cyrl-CS" dirty="0" smtClean="0"/>
              <a:t>нежељено додиривање, изнуђивање сексуалних услуга, принуда на сексуални чин, подвођење</a:t>
            </a:r>
          </a:p>
          <a:p>
            <a:r>
              <a:rPr lang="sr-Cyrl-CS" sz="3200" dirty="0" smtClean="0"/>
              <a:t> </a:t>
            </a:r>
            <a:r>
              <a:rPr lang="sr-Cyrl-CS" sz="3200" b="1" dirty="0" smtClean="0"/>
              <a:t>Дигитално</a:t>
            </a:r>
            <a:r>
              <a:rPr lang="sr-Cyrl-CS" sz="3200" dirty="0" smtClean="0"/>
              <a:t>– </a:t>
            </a:r>
            <a:r>
              <a:rPr lang="sr-Cyrl-CS" sz="2600" dirty="0" smtClean="0"/>
              <a:t>сваки облик насиља које настаје употребом дигиталних технологија</a:t>
            </a:r>
          </a:p>
          <a:p>
            <a:endParaRPr lang="sr-Cyrl-CS" sz="3200" dirty="0" smtClean="0"/>
          </a:p>
          <a:p>
            <a:endParaRPr lang="sr-Cyrl-CS" sz="3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       УСМЕРЕНОСТ НАСИЉА МОЖЕ БИТИ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Насиље усмерено ка самом себи</a:t>
            </a:r>
          </a:p>
          <a:p>
            <a:pPr>
              <a:buNone/>
            </a:pPr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Насиље две особе</a:t>
            </a:r>
          </a:p>
          <a:p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Насиље више особа према појединцу</a:t>
            </a:r>
          </a:p>
          <a:p>
            <a:endParaRPr lang="en-US" dirty="0"/>
          </a:p>
        </p:txBody>
      </p:sp>
      <p:pic>
        <p:nvPicPr>
          <p:cNvPr id="3074" name="Picture 2" descr="C:\Users\PP sluzba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14290" y="1362075"/>
            <a:ext cx="2979682" cy="2595070"/>
          </a:xfrm>
          <a:prstGeom prst="rect">
            <a:avLst/>
          </a:prstGeom>
          <a:noFill/>
        </p:spPr>
      </p:pic>
      <p:pic>
        <p:nvPicPr>
          <p:cNvPr id="3075" name="Picture 3" descr="C:\Users\PP sluzba\Desktop\images (4)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8150" y="3373821"/>
            <a:ext cx="2619375" cy="1576551"/>
          </a:xfrm>
          <a:prstGeom prst="rect">
            <a:avLst/>
          </a:prstGeom>
          <a:noFill/>
        </p:spPr>
      </p:pic>
      <p:pic>
        <p:nvPicPr>
          <p:cNvPr id="3076" name="Picture 4" descr="C:\Users\PP sluzba\Desktop\images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82759" y="4556234"/>
            <a:ext cx="2969391" cy="1960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Усмерено ка себи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 бити подељено на:</a:t>
            </a:r>
          </a:p>
          <a:p>
            <a:r>
              <a:rPr lang="sr-Cyrl-RS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суицидно понашање и</a:t>
            </a:r>
          </a:p>
          <a:p>
            <a:r>
              <a:rPr lang="sr-Cyrl-RS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самоповређивање. </a:t>
            </a:r>
          </a:p>
          <a:p>
            <a:pPr>
              <a:buNone/>
            </a:pPr>
            <a:r>
              <a:rPr lang="sr-Cyrl-RS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Прва група укључује суицидне мисли, покушај самоубиства или  самоубиство</a:t>
            </a:r>
            <a:r>
              <a:rPr lang="sr-Cyrl-RS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Cyrl-RS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r>
              <a:rPr lang="sr-Cyrl-RS" dirty="0" smtClean="0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Самоповређивање, са друге стране, укључује дело наношења повреда самом себи.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                     </a:t>
            </a:r>
            <a:r>
              <a:rPr lang="sr-Cyrl-RS" b="1" dirty="0" smtClean="0"/>
              <a:t>НАСИЉЕ НА ДЕЛУ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70233"/>
            <a:ext cx="10515600" cy="390672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PP sluzba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3125" y="4088524"/>
            <a:ext cx="3047234" cy="1881352"/>
          </a:xfrm>
          <a:prstGeom prst="rect">
            <a:avLst/>
          </a:prstGeom>
          <a:noFill/>
        </p:spPr>
      </p:pic>
      <p:pic>
        <p:nvPicPr>
          <p:cNvPr id="2051" name="Picture 3" descr="C:\Users\PP sluzba\Desktop\download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41825" y="2459421"/>
            <a:ext cx="2831334" cy="2385848"/>
          </a:xfrm>
          <a:prstGeom prst="rect">
            <a:avLst/>
          </a:prstGeom>
          <a:noFill/>
        </p:spPr>
      </p:pic>
      <p:pic>
        <p:nvPicPr>
          <p:cNvPr id="2052" name="Picture 4" descr="C:\Users\PP sluzba\Desktop\images (1)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2525" y="3054350"/>
            <a:ext cx="3775075" cy="2989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latin typeface="+mn-lt"/>
              </a:rPr>
              <a:t>Насиље у школској средини је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3600" dirty="0" smtClean="0"/>
              <a:t> појава када је један ученик или група ученика </a:t>
            </a:r>
            <a:r>
              <a:rPr lang="sr-Cyrl-CS" sz="3600" dirty="0" smtClean="0">
                <a:solidFill>
                  <a:srgbClr val="FF0000"/>
                </a:solidFill>
              </a:rPr>
              <a:t>трајно и учестало изложен/а малтретирању</a:t>
            </a:r>
            <a:r>
              <a:rPr lang="sr-Cyrl-CS" sz="3600" dirty="0" smtClean="0"/>
              <a:t> од стране једног или више ученика, који намерно желе да их физички повреде, понизе или изложе другим психолошким и социјалним непријатностима.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P sluzba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3643" y="2196661"/>
            <a:ext cx="4367048" cy="3930869"/>
          </a:xfrm>
          <a:prstGeom prst="rect">
            <a:avLst/>
          </a:prstGeom>
          <a:noFill/>
        </p:spPr>
      </p:pic>
      <p:pic>
        <p:nvPicPr>
          <p:cNvPr id="2" name="Picture 2" descr="C:\Users\PP sluzba\Desktop\download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5858" y="1328468"/>
            <a:ext cx="5158596" cy="4037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latin typeface="+mn-lt"/>
              </a:rPr>
              <a:t>Знаци који указују да дете трпи насиље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7260"/>
            <a:ext cx="10515600" cy="458970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sr-Cyrl-CS" dirty="0" smtClean="0"/>
              <a:t>дете мења понашање (уморно је, повучено, има несанице,нема апетит,плаче)</a:t>
            </a:r>
          </a:p>
          <a:p>
            <a:pPr>
              <a:lnSpc>
                <a:spcPct val="80000"/>
              </a:lnSpc>
            </a:pPr>
            <a:r>
              <a:rPr lang="sr-Cyrl-CS" dirty="0" smtClean="0"/>
              <a:t>мокри у кревет, има ноћне море</a:t>
            </a:r>
          </a:p>
          <a:p>
            <a:pPr>
              <a:lnSpc>
                <a:spcPct val="80000"/>
              </a:lnSpc>
            </a:pPr>
            <a:r>
              <a:rPr lang="sr-Cyrl-CS" dirty="0" smtClean="0"/>
              <a:t>мења пут до школе и натраг</a:t>
            </a:r>
          </a:p>
          <a:p>
            <a:pPr>
              <a:lnSpc>
                <a:spcPct val="80000"/>
              </a:lnSpc>
            </a:pPr>
            <a:r>
              <a:rPr lang="sr-Cyrl-CS" dirty="0" smtClean="0"/>
              <a:t>вређа, удара, наглих је реакција</a:t>
            </a:r>
          </a:p>
          <a:p>
            <a:pPr>
              <a:lnSpc>
                <a:spcPct val="80000"/>
              </a:lnSpc>
            </a:pPr>
            <a:r>
              <a:rPr lang="sr-Cyrl-CS" dirty="0" smtClean="0"/>
              <a:t>касни у школу и касније излази из школе</a:t>
            </a:r>
          </a:p>
          <a:p>
            <a:pPr>
              <a:lnSpc>
                <a:spcPct val="80000"/>
              </a:lnSpc>
            </a:pPr>
            <a:r>
              <a:rPr lang="sr-Cyrl-CS" dirty="0" smtClean="0"/>
              <a:t>има огреботине и модрице, поцепану одећу</a:t>
            </a:r>
          </a:p>
          <a:p>
            <a:r>
              <a:rPr lang="sr-Cyrl-CS" dirty="0" smtClean="0"/>
              <a:t>избегава неке наставне предмете </a:t>
            </a:r>
          </a:p>
          <a:p>
            <a:r>
              <a:rPr lang="sr-Cyrl-CS" dirty="0" smtClean="0"/>
              <a:t>заборавно је, смушено, одсутно</a:t>
            </a:r>
          </a:p>
          <a:p>
            <a:r>
              <a:rPr lang="sr-Cyrl-CS" dirty="0" smtClean="0"/>
              <a:t>нестају му ствари</a:t>
            </a:r>
            <a:endParaRPr lang="en-US" dirty="0" smtClean="0"/>
          </a:p>
          <a:p>
            <a:r>
              <a:rPr lang="sr-Cyrl-CS" dirty="0" smtClean="0"/>
              <a:t>има главобоље, бол у стомаку,</a:t>
            </a:r>
          </a:p>
          <a:p>
            <a:r>
              <a:rPr lang="sr-Cyrl-CS" dirty="0" smtClean="0"/>
              <a:t>боји се изненадних звукова, мрака, физичког контакта</a:t>
            </a:r>
          </a:p>
          <a:p>
            <a:r>
              <a:rPr lang="sr-Cyrl-CS" dirty="0" smtClean="0"/>
              <a:t>нервозно је, гризе нокте,</a:t>
            </a:r>
          </a:p>
          <a:p>
            <a:r>
              <a:rPr lang="sr-Cyrl-CS" dirty="0" smtClean="0"/>
              <a:t>школски успех му слаби</a:t>
            </a:r>
          </a:p>
          <a:p>
            <a:r>
              <a:rPr lang="sr-Cyrl-CS" dirty="0" smtClean="0"/>
              <a:t>тражи додатни новац за џепарац</a:t>
            </a:r>
            <a:endParaRPr lang="en-US" dirty="0" smtClean="0"/>
          </a:p>
          <a:p>
            <a:pPr>
              <a:lnSpc>
                <a:spcPct val="80000"/>
              </a:lnSpc>
            </a:pPr>
            <a:endParaRPr lang="sr-Cyrl-CS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751</Words>
  <Application>Microsoft Office PowerPoint</Application>
  <PresentationFormat>Widescreen</PresentationFormat>
  <Paragraphs>104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Times New Roman</vt:lpstr>
      <vt:lpstr>Office Theme</vt:lpstr>
      <vt:lpstr>НЕ НАСИЉЕ</vt:lpstr>
      <vt:lpstr>Шта је насиље ?</vt:lpstr>
      <vt:lpstr>Врсте насиља</vt:lpstr>
      <vt:lpstr>       УСМЕРЕНОСТ НАСИЉА МОЖЕ БИТИ</vt:lpstr>
      <vt:lpstr>Усмерено ка себи</vt:lpstr>
      <vt:lpstr>                     НАСИЉЕ НА ДЕЛУ</vt:lpstr>
      <vt:lpstr>Насиље у школској средини је</vt:lpstr>
      <vt:lpstr>PowerPoint Presentation</vt:lpstr>
      <vt:lpstr>Знаци који указују да дете трпи насиље</vt:lpstr>
      <vt:lpstr>Знаци који говоре да се неко понаша насилно</vt:lpstr>
      <vt:lpstr>Шта све могу бити фактори да се насиље појави ?</vt:lpstr>
      <vt:lpstr>Шта школе треба да учине на смањењу насиља</vt:lpstr>
      <vt:lpstr>“Животне вештине”</vt:lpstr>
      <vt:lpstr>Коме се обратити ?</vt:lpstr>
      <vt:lpstr>Спољашња заштитна мрежа:</vt:lpstr>
      <vt:lpstr>И ЗАТО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Насиље</dc:title>
  <dc:creator>Vučićević Nemanja</dc:creator>
  <cp:lastModifiedBy>DELL</cp:lastModifiedBy>
  <cp:revision>39</cp:revision>
  <dcterms:created xsi:type="dcterms:W3CDTF">2021-10-17T17:24:05Z</dcterms:created>
  <dcterms:modified xsi:type="dcterms:W3CDTF">2024-04-02T08:49:40Z</dcterms:modified>
</cp:coreProperties>
</file>